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8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ontserrat Bold" panose="020B0604020202020204" charset="0"/>
      <p:regular r:id="rId39"/>
    </p:embeddedFont>
    <p:embeddedFont>
      <p:font typeface="Montserrat Classic" panose="020B0604020202020204" charset="0"/>
      <p:regular r:id="rId40"/>
    </p:embeddedFont>
    <p:embeddedFont>
      <p:font typeface="Montserrat Classic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1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svg"/><Relationship Id="rId4" Type="http://schemas.openxmlformats.org/officeDocument/2006/relationships/image" Target="../media/image2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32.svg"/><Relationship Id="rId4" Type="http://schemas.openxmlformats.org/officeDocument/2006/relationships/image" Target="../media/image2.sv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2.sv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9.svg"/><Relationship Id="rId4" Type="http://schemas.openxmlformats.org/officeDocument/2006/relationships/image" Target="../media/image47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9.sv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9.sv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0735"/>
            <a:ext cx="9152031" cy="434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>
                <a:solidFill>
                  <a:srgbClr val="193378"/>
                </a:solidFill>
                <a:latin typeface="Montserrat Classic Bold"/>
              </a:rPr>
              <a:t>FTTell </a:t>
            </a:r>
          </a:p>
          <a:p>
            <a:pPr algn="l">
              <a:lnSpc>
                <a:spcPts val="8480"/>
              </a:lnSpc>
            </a:pPr>
            <a:r>
              <a:rPr lang="en-US" sz="8000">
                <a:solidFill>
                  <a:srgbClr val="193378"/>
                </a:solidFill>
                <a:latin typeface="Montserrat Classic Bold"/>
              </a:rPr>
              <a:t>Diagnosis failure to thrive among children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59743" y="-1838985"/>
            <a:ext cx="8336879" cy="833687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90034" y="2287788"/>
            <a:ext cx="13659093" cy="1365909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64134" y="4095889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706387" y="8816528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1518081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853056" y="2389777"/>
            <a:ext cx="1706112" cy="17061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957709" y="882134"/>
            <a:ext cx="460336" cy="306699"/>
          </a:xfrm>
          <a:custGeom>
            <a:avLst/>
            <a:gdLst/>
            <a:ahLst/>
            <a:cxnLst/>
            <a:rect l="l" t="t" r="r" b="b"/>
            <a:pathLst>
              <a:path w="460336" h="306699">
                <a:moveTo>
                  <a:pt x="0" y="0"/>
                </a:moveTo>
                <a:lnTo>
                  <a:pt x="460336" y="0"/>
                </a:lnTo>
                <a:lnTo>
                  <a:pt x="460336" y="306700"/>
                </a:lnTo>
                <a:lnTo>
                  <a:pt x="0" y="306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457081" y="1729256"/>
            <a:ext cx="7311489" cy="8982241"/>
            <a:chOff x="0" y="0"/>
            <a:chExt cx="795695" cy="977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95695" cy="977520"/>
            </a:xfrm>
            <a:custGeom>
              <a:avLst/>
              <a:gdLst/>
              <a:ahLst/>
              <a:cxnLst/>
              <a:rect l="l" t="t" r="r" b="b"/>
              <a:pathLst>
                <a:path w="795695" h="977520">
                  <a:moveTo>
                    <a:pt x="397848" y="0"/>
                  </a:moveTo>
                  <a:cubicBezTo>
                    <a:pt x="178122" y="0"/>
                    <a:pt x="0" y="218825"/>
                    <a:pt x="0" y="488760"/>
                  </a:cubicBezTo>
                  <a:cubicBezTo>
                    <a:pt x="0" y="758694"/>
                    <a:pt x="178122" y="977520"/>
                    <a:pt x="397848" y="977520"/>
                  </a:cubicBezTo>
                  <a:cubicBezTo>
                    <a:pt x="617573" y="977520"/>
                    <a:pt x="795695" y="758694"/>
                    <a:pt x="795695" y="488760"/>
                  </a:cubicBezTo>
                  <a:cubicBezTo>
                    <a:pt x="795695" y="218825"/>
                    <a:pt x="617573" y="0"/>
                    <a:pt x="397848" y="0"/>
                  </a:cubicBezTo>
                  <a:close/>
                </a:path>
              </a:pathLst>
            </a:custGeom>
            <a:blipFill>
              <a:blip r:embed="rId10"/>
              <a:stretch>
                <a:fillRect t="-14359" r="-34981" b="-10275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9144000" y="9219982"/>
            <a:ext cx="3015558" cy="707668"/>
          </a:xfrm>
          <a:custGeom>
            <a:avLst/>
            <a:gdLst/>
            <a:ahLst/>
            <a:cxnLst/>
            <a:rect l="l" t="t" r="r" b="b"/>
            <a:pathLst>
              <a:path w="3015558" h="707668">
                <a:moveTo>
                  <a:pt x="0" y="0"/>
                </a:moveTo>
                <a:lnTo>
                  <a:pt x="3015558" y="0"/>
                </a:lnTo>
                <a:lnTo>
                  <a:pt x="3015558" y="707668"/>
                </a:lnTo>
                <a:lnTo>
                  <a:pt x="0" y="7076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86533" y="5591229"/>
            <a:ext cx="6834515" cy="362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</a:rPr>
              <a:t>Sabeel </a:t>
            </a:r>
            <a:r>
              <a:rPr lang="en-US" sz="3435" dirty="0" err="1">
                <a:solidFill>
                  <a:srgbClr val="193378"/>
                </a:solidFill>
                <a:latin typeface="Montserrat Classic"/>
              </a:rPr>
              <a:t>Hamood</a:t>
            </a:r>
            <a:r>
              <a:rPr lang="en-US" sz="3435" dirty="0">
                <a:solidFill>
                  <a:srgbClr val="193378"/>
                </a:solidFill>
                <a:latin typeface="Montserrat Classic"/>
              </a:rPr>
              <a:t> : 211581343</a:t>
            </a:r>
          </a:p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</a:rPr>
              <a:t>Ehsan </a:t>
            </a:r>
            <a:r>
              <a:rPr lang="en-US" sz="3435" dirty="0" err="1">
                <a:solidFill>
                  <a:srgbClr val="193378"/>
                </a:solidFill>
                <a:latin typeface="Montserrat Classic"/>
              </a:rPr>
              <a:t>Sarboukh</a:t>
            </a:r>
            <a:r>
              <a:rPr lang="en-US" sz="3435" dirty="0">
                <a:solidFill>
                  <a:srgbClr val="193378"/>
                </a:solidFill>
                <a:latin typeface="Montserrat Classic"/>
              </a:rPr>
              <a:t> : 209002534</a:t>
            </a:r>
          </a:p>
          <a:p>
            <a:pPr algn="l">
              <a:lnSpc>
                <a:spcPts val="4809"/>
              </a:lnSpc>
            </a:pPr>
            <a:endParaRPr lang="en-US" sz="3435" dirty="0">
              <a:solidFill>
                <a:srgbClr val="193378"/>
              </a:solidFill>
              <a:latin typeface="Montserrat Classic"/>
            </a:endParaRPr>
          </a:p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</a:rPr>
              <a:t>Supervisor:</a:t>
            </a:r>
          </a:p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</a:rPr>
              <a:t>Dr. Natali Levi-</a:t>
            </a:r>
            <a:r>
              <a:rPr lang="en-US" sz="3435" dirty="0" err="1">
                <a:solidFill>
                  <a:srgbClr val="193378"/>
                </a:solidFill>
                <a:latin typeface="Montserrat Classic"/>
              </a:rPr>
              <a:t>Soskin</a:t>
            </a:r>
            <a:endParaRPr lang="en-US" sz="3435" dirty="0">
              <a:solidFill>
                <a:srgbClr val="193378"/>
              </a:solidFill>
              <a:latin typeface="Montserrat Classic"/>
            </a:endParaRPr>
          </a:p>
          <a:p>
            <a:pPr algn="l">
              <a:lnSpc>
                <a:spcPts val="4669"/>
              </a:lnSpc>
            </a:pPr>
            <a:endParaRPr lang="en-US" sz="3435" dirty="0">
              <a:solidFill>
                <a:srgbClr val="193378"/>
              </a:solidFill>
              <a:latin typeface="Montserrat Classic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3694" y="5244980"/>
            <a:ext cx="64389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sz="2400" dirty="0">
                <a:solidFill>
                  <a:srgbClr val="193378"/>
                </a:solidFill>
                <a:latin typeface="Montserrat Classic Bold"/>
              </a:rPr>
              <a:t>Capstone Project Phase A -24-1-D-3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18194" y="4552329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68954" y="4552329"/>
            <a:ext cx="4432916" cy="3713241"/>
            <a:chOff x="0" y="0"/>
            <a:chExt cx="1167517" cy="9779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30694" y="4552329"/>
            <a:ext cx="4432916" cy="3713241"/>
            <a:chOff x="0" y="0"/>
            <a:chExt cx="1167517" cy="9779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154535" y="5745008"/>
            <a:ext cx="3803829" cy="1327882"/>
          </a:xfrm>
          <a:custGeom>
            <a:avLst/>
            <a:gdLst/>
            <a:ahLst/>
            <a:cxnLst/>
            <a:rect l="l" t="t" r="r" b="b"/>
            <a:pathLst>
              <a:path w="3803829" h="1327882">
                <a:moveTo>
                  <a:pt x="0" y="0"/>
                </a:moveTo>
                <a:lnTo>
                  <a:pt x="3803829" y="0"/>
                </a:lnTo>
                <a:lnTo>
                  <a:pt x="3803829" y="1327882"/>
                </a:lnTo>
                <a:lnTo>
                  <a:pt x="0" y="1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801946" y="5488590"/>
            <a:ext cx="3856094" cy="2173435"/>
          </a:xfrm>
          <a:custGeom>
            <a:avLst/>
            <a:gdLst/>
            <a:ahLst/>
            <a:cxnLst/>
            <a:rect l="l" t="t" r="r" b="b"/>
            <a:pathLst>
              <a:path w="3856094" h="2173435">
                <a:moveTo>
                  <a:pt x="0" y="0"/>
                </a:moveTo>
                <a:lnTo>
                  <a:pt x="3856094" y="0"/>
                </a:lnTo>
                <a:lnTo>
                  <a:pt x="3856094" y="2173435"/>
                </a:lnTo>
                <a:lnTo>
                  <a:pt x="0" y="21734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987471" y="4855595"/>
            <a:ext cx="2694363" cy="3106708"/>
          </a:xfrm>
          <a:custGeom>
            <a:avLst/>
            <a:gdLst/>
            <a:ahLst/>
            <a:cxnLst/>
            <a:rect l="l" t="t" r="r" b="b"/>
            <a:pathLst>
              <a:path w="2694363" h="3106708">
                <a:moveTo>
                  <a:pt x="0" y="0"/>
                </a:moveTo>
                <a:lnTo>
                  <a:pt x="2694363" y="0"/>
                </a:lnTo>
                <a:lnTo>
                  <a:pt x="2694363" y="3106708"/>
                </a:lnTo>
                <a:lnTo>
                  <a:pt x="0" y="31067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478885" y="1611101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Frontend Technologies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18194" y="4552329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68954" y="4552329"/>
            <a:ext cx="4432916" cy="3713241"/>
            <a:chOff x="0" y="0"/>
            <a:chExt cx="1167517" cy="9779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30694" y="4552329"/>
            <a:ext cx="4432916" cy="3713241"/>
            <a:chOff x="0" y="0"/>
            <a:chExt cx="1167517" cy="9779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439117" y="4704615"/>
            <a:ext cx="3092592" cy="3408669"/>
          </a:xfrm>
          <a:custGeom>
            <a:avLst/>
            <a:gdLst/>
            <a:ahLst/>
            <a:cxnLst/>
            <a:rect l="l" t="t" r="r" b="b"/>
            <a:pathLst>
              <a:path w="3092592" h="3408669">
                <a:moveTo>
                  <a:pt x="0" y="0"/>
                </a:moveTo>
                <a:lnTo>
                  <a:pt x="3092592" y="0"/>
                </a:lnTo>
                <a:lnTo>
                  <a:pt x="3092592" y="3408669"/>
                </a:lnTo>
                <a:lnTo>
                  <a:pt x="0" y="3408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014617" y="4785318"/>
            <a:ext cx="3265071" cy="3247262"/>
          </a:xfrm>
          <a:custGeom>
            <a:avLst/>
            <a:gdLst/>
            <a:ahLst/>
            <a:cxnLst/>
            <a:rect l="l" t="t" r="r" b="b"/>
            <a:pathLst>
              <a:path w="3265071" h="3247262">
                <a:moveTo>
                  <a:pt x="0" y="0"/>
                </a:moveTo>
                <a:lnTo>
                  <a:pt x="3265071" y="0"/>
                </a:lnTo>
                <a:lnTo>
                  <a:pt x="3265071" y="3247262"/>
                </a:lnTo>
                <a:lnTo>
                  <a:pt x="0" y="32472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478885" y="1611101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Backend Technologies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93114" y="6070812"/>
            <a:ext cx="3228261" cy="71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Montserrat Classic Bold"/>
              </a:rPr>
              <a:t>Express js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18194" y="4552329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68954" y="4552329"/>
            <a:ext cx="4432916" cy="3713241"/>
            <a:chOff x="0" y="0"/>
            <a:chExt cx="1167517" cy="9779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30694" y="4552329"/>
            <a:ext cx="4432916" cy="3713241"/>
            <a:chOff x="0" y="0"/>
            <a:chExt cx="1167517" cy="9779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085153" y="4694081"/>
            <a:ext cx="3800519" cy="3429737"/>
          </a:xfrm>
          <a:custGeom>
            <a:avLst/>
            <a:gdLst/>
            <a:ahLst/>
            <a:cxnLst/>
            <a:rect l="l" t="t" r="r" b="b"/>
            <a:pathLst>
              <a:path w="3800519" h="3429737">
                <a:moveTo>
                  <a:pt x="0" y="0"/>
                </a:moveTo>
                <a:lnTo>
                  <a:pt x="3800519" y="0"/>
                </a:lnTo>
                <a:lnTo>
                  <a:pt x="3800519" y="3429736"/>
                </a:lnTo>
                <a:lnTo>
                  <a:pt x="0" y="3429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574731" y="4694081"/>
            <a:ext cx="3267332" cy="3450338"/>
          </a:xfrm>
          <a:custGeom>
            <a:avLst/>
            <a:gdLst/>
            <a:ahLst/>
            <a:cxnLst/>
            <a:rect l="l" t="t" r="r" b="b"/>
            <a:pathLst>
              <a:path w="3267332" h="3450338">
                <a:moveTo>
                  <a:pt x="0" y="0"/>
                </a:moveTo>
                <a:lnTo>
                  <a:pt x="3267332" y="0"/>
                </a:lnTo>
                <a:lnTo>
                  <a:pt x="3267332" y="3450338"/>
                </a:lnTo>
                <a:lnTo>
                  <a:pt x="0" y="3450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125796" y="4694081"/>
            <a:ext cx="3267332" cy="3450338"/>
          </a:xfrm>
          <a:custGeom>
            <a:avLst/>
            <a:gdLst/>
            <a:ahLst/>
            <a:cxnLst/>
            <a:rect l="l" t="t" r="r" b="b"/>
            <a:pathLst>
              <a:path w="3267332" h="3450338">
                <a:moveTo>
                  <a:pt x="0" y="0"/>
                </a:moveTo>
                <a:lnTo>
                  <a:pt x="3267332" y="0"/>
                </a:lnTo>
                <a:lnTo>
                  <a:pt x="3267332" y="3450338"/>
                </a:lnTo>
                <a:lnTo>
                  <a:pt x="0" y="3450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478885" y="1611101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AI-Tool Chatgpt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623533" y="4497300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608612" y="4387242"/>
            <a:ext cx="4432916" cy="3713241"/>
            <a:chOff x="0" y="0"/>
            <a:chExt cx="1167517" cy="9779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58801" y="4497300"/>
            <a:ext cx="4362381" cy="3651232"/>
          </a:xfrm>
          <a:custGeom>
            <a:avLst/>
            <a:gdLst/>
            <a:ahLst/>
            <a:cxnLst/>
            <a:rect l="l" t="t" r="r" b="b"/>
            <a:pathLst>
              <a:path w="4362381" h="3651232">
                <a:moveTo>
                  <a:pt x="0" y="0"/>
                </a:moveTo>
                <a:lnTo>
                  <a:pt x="4362381" y="0"/>
                </a:lnTo>
                <a:lnTo>
                  <a:pt x="4362381" y="3651232"/>
                </a:lnTo>
                <a:lnTo>
                  <a:pt x="0" y="3651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64" r="-656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140200" y="4629615"/>
            <a:ext cx="3369742" cy="3228495"/>
          </a:xfrm>
          <a:custGeom>
            <a:avLst/>
            <a:gdLst/>
            <a:ahLst/>
            <a:cxnLst/>
            <a:rect l="l" t="t" r="r" b="b"/>
            <a:pathLst>
              <a:path w="3369742" h="3228495">
                <a:moveTo>
                  <a:pt x="0" y="0"/>
                </a:moveTo>
                <a:lnTo>
                  <a:pt x="3369741" y="0"/>
                </a:lnTo>
                <a:lnTo>
                  <a:pt x="3369741" y="3228495"/>
                </a:lnTo>
                <a:lnTo>
                  <a:pt x="0" y="32284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8885" y="1611101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Computer Vision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980703" y="2417722"/>
            <a:ext cx="10326593" cy="7692965"/>
          </a:xfrm>
          <a:custGeom>
            <a:avLst/>
            <a:gdLst/>
            <a:ahLst/>
            <a:cxnLst/>
            <a:rect l="l" t="t" r="r" b="b"/>
            <a:pathLst>
              <a:path w="10326593" h="7692965">
                <a:moveTo>
                  <a:pt x="0" y="0"/>
                </a:moveTo>
                <a:lnTo>
                  <a:pt x="10326594" y="0"/>
                </a:lnTo>
                <a:lnTo>
                  <a:pt x="10326594" y="7692965"/>
                </a:lnTo>
                <a:lnTo>
                  <a:pt x="0" y="7692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83536" y="909343"/>
            <a:ext cx="9320927" cy="150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Architecture Overview</a:t>
            </a:r>
          </a:p>
          <a:p>
            <a:pPr algn="ctr">
              <a:lnSpc>
                <a:spcPts val="5406"/>
              </a:lnSpc>
            </a:pPr>
            <a:r>
              <a:rPr lang="en-US" sz="5100">
                <a:solidFill>
                  <a:srgbClr val="193378"/>
                </a:solidFill>
                <a:latin typeface="Montserrat Classic Bold"/>
              </a:rPr>
              <a:t>3-Tier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84921" y="2040796"/>
            <a:ext cx="8433523" cy="7622245"/>
          </a:xfrm>
          <a:custGeom>
            <a:avLst/>
            <a:gdLst/>
            <a:ahLst/>
            <a:cxnLst/>
            <a:rect l="l" t="t" r="r" b="b"/>
            <a:pathLst>
              <a:path w="8433523" h="7622245">
                <a:moveTo>
                  <a:pt x="0" y="0"/>
                </a:moveTo>
                <a:lnTo>
                  <a:pt x="8433524" y="0"/>
                </a:lnTo>
                <a:lnTo>
                  <a:pt x="8433524" y="7622245"/>
                </a:lnTo>
                <a:lnTo>
                  <a:pt x="0" y="7622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MVC - Architecture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8225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Use Case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474C68-B8B6-419F-9381-8245D695481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3720"/>
            <a:ext cx="11811000" cy="7213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02580" y="1870536"/>
            <a:ext cx="8598207" cy="7709680"/>
          </a:xfrm>
          <a:custGeom>
            <a:avLst/>
            <a:gdLst/>
            <a:ahLst/>
            <a:cxnLst/>
            <a:rect l="l" t="t" r="r" b="b"/>
            <a:pathLst>
              <a:path w="8598207" h="7709680">
                <a:moveTo>
                  <a:pt x="0" y="0"/>
                </a:moveTo>
                <a:lnTo>
                  <a:pt x="8598206" y="0"/>
                </a:lnTo>
                <a:lnTo>
                  <a:pt x="8598206" y="7709679"/>
                </a:lnTo>
                <a:lnTo>
                  <a:pt x="0" y="77096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Class Diagram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68735" y="1739922"/>
            <a:ext cx="14099530" cy="7204188"/>
          </a:xfrm>
          <a:custGeom>
            <a:avLst/>
            <a:gdLst/>
            <a:ahLst/>
            <a:cxnLst/>
            <a:rect l="l" t="t" r="r" b="b"/>
            <a:pathLst>
              <a:path w="14099530" h="7204188">
                <a:moveTo>
                  <a:pt x="0" y="0"/>
                </a:moveTo>
                <a:lnTo>
                  <a:pt x="14099529" y="0"/>
                </a:lnTo>
                <a:lnTo>
                  <a:pt x="14099529" y="7204189"/>
                </a:lnTo>
                <a:lnTo>
                  <a:pt x="0" y="7204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OPM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1547" y="9163973"/>
            <a:ext cx="15064906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000" dirty="0">
                <a:solidFill>
                  <a:srgbClr val="193378"/>
                </a:solidFill>
                <a:latin typeface="Montserrat Classic"/>
              </a:rPr>
              <a:t>Levi‐</a:t>
            </a:r>
            <a:r>
              <a:rPr lang="en-US" sz="2000" dirty="0" err="1">
                <a:solidFill>
                  <a:srgbClr val="193378"/>
                </a:solidFill>
                <a:latin typeface="Montserrat Classic"/>
              </a:rPr>
              <a:t>Soskin</a:t>
            </a:r>
            <a:r>
              <a:rPr lang="en-US" sz="2000" dirty="0">
                <a:solidFill>
                  <a:srgbClr val="193378"/>
                </a:solidFill>
                <a:latin typeface="Montserrat Classic"/>
              </a:rPr>
              <a:t>, N., Yasin, F., Dori, D., &amp; </a:t>
            </a:r>
            <a:r>
              <a:rPr lang="en-US" sz="2000" dirty="0" err="1">
                <a:solidFill>
                  <a:srgbClr val="193378"/>
                </a:solidFill>
                <a:latin typeface="Montserrat Classic"/>
              </a:rPr>
              <a:t>Shaoul</a:t>
            </a:r>
            <a:r>
              <a:rPr lang="en-US" sz="2000" dirty="0">
                <a:solidFill>
                  <a:srgbClr val="193378"/>
                </a:solidFill>
                <a:latin typeface="Montserrat Classic"/>
              </a:rPr>
              <a:t>, R. (2023). Model‐based diagnosis with </a:t>
            </a:r>
            <a:r>
              <a:rPr lang="en-US" sz="2000" dirty="0" err="1">
                <a:solidFill>
                  <a:srgbClr val="193378"/>
                </a:solidFill>
                <a:latin typeface="Montserrat Classic"/>
              </a:rPr>
              <a:t>FTTell</a:t>
            </a:r>
            <a:r>
              <a:rPr lang="en-US" sz="2000" dirty="0">
                <a:solidFill>
                  <a:srgbClr val="193378"/>
                </a:solidFill>
                <a:latin typeface="Montserrat Classic"/>
              </a:rPr>
              <a:t>: Diagnosing early pediatric failure to thrive. Systems Engineering.</a:t>
            </a:r>
          </a:p>
          <a:p>
            <a:pPr algn="ctr">
              <a:lnSpc>
                <a:spcPts val="2220"/>
              </a:lnSpc>
              <a:spcBef>
                <a:spcPct val="0"/>
              </a:spcBef>
            </a:pPr>
            <a:endParaRPr lang="en-US" sz="2000" dirty="0">
              <a:solidFill>
                <a:srgbClr val="193378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2842094"/>
            <a:ext cx="2652610" cy="2563196"/>
          </a:xfrm>
          <a:custGeom>
            <a:avLst/>
            <a:gdLst/>
            <a:ahLst/>
            <a:cxnLst/>
            <a:rect l="l" t="t" r="r" b="b"/>
            <a:pathLst>
              <a:path w="2652610" h="2563196">
                <a:moveTo>
                  <a:pt x="0" y="0"/>
                </a:moveTo>
                <a:lnTo>
                  <a:pt x="2652610" y="0"/>
                </a:lnTo>
                <a:lnTo>
                  <a:pt x="2652610" y="2563196"/>
                </a:lnTo>
                <a:lnTo>
                  <a:pt x="0" y="2563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563691" y="2630207"/>
            <a:ext cx="3324208" cy="2986970"/>
          </a:xfrm>
          <a:custGeom>
            <a:avLst/>
            <a:gdLst/>
            <a:ahLst/>
            <a:cxnLst/>
            <a:rect l="l" t="t" r="r" b="b"/>
            <a:pathLst>
              <a:path w="3324208" h="2986970">
                <a:moveTo>
                  <a:pt x="0" y="0"/>
                </a:moveTo>
                <a:lnTo>
                  <a:pt x="3324208" y="0"/>
                </a:lnTo>
                <a:lnTo>
                  <a:pt x="3324208" y="2986970"/>
                </a:lnTo>
                <a:lnTo>
                  <a:pt x="0" y="2986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442064" y="2683048"/>
            <a:ext cx="3084278" cy="3040501"/>
          </a:xfrm>
          <a:custGeom>
            <a:avLst/>
            <a:gdLst/>
            <a:ahLst/>
            <a:cxnLst/>
            <a:rect l="l" t="t" r="r" b="b"/>
            <a:pathLst>
              <a:path w="3234873" h="3298054">
                <a:moveTo>
                  <a:pt x="0" y="0"/>
                </a:moveTo>
                <a:lnTo>
                  <a:pt x="3234874" y="0"/>
                </a:lnTo>
                <a:lnTo>
                  <a:pt x="3234874" y="3298054"/>
                </a:lnTo>
                <a:lnTo>
                  <a:pt x="0" y="3298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08734" y="2683047"/>
            <a:ext cx="2032893" cy="3040501"/>
          </a:xfrm>
          <a:custGeom>
            <a:avLst/>
            <a:gdLst/>
            <a:ahLst/>
            <a:cxnLst/>
            <a:rect l="l" t="t" r="r" b="b"/>
            <a:pathLst>
              <a:path w="2032893" h="3040501">
                <a:moveTo>
                  <a:pt x="0" y="0"/>
                </a:moveTo>
                <a:lnTo>
                  <a:pt x="2032893" y="0"/>
                </a:lnTo>
                <a:lnTo>
                  <a:pt x="2032893" y="3040501"/>
                </a:lnTo>
                <a:lnTo>
                  <a:pt x="0" y="3040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52029" y="847067"/>
            <a:ext cx="966894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What makes us unique 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6533" y="5704499"/>
            <a:ext cx="18530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93378"/>
                </a:solidFill>
                <a:latin typeface="Montserrat Bold"/>
              </a:rPr>
              <a:t>User Friendly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49716" y="5704499"/>
            <a:ext cx="2804994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93378"/>
                </a:solidFill>
                <a:latin typeface="Montserrat Bold"/>
              </a:rPr>
              <a:t>Estimated Accuracy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93378"/>
                </a:solidFill>
                <a:latin typeface="Montserrat Bold"/>
              </a:rPr>
              <a:t>90% +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85420" y="5777556"/>
            <a:ext cx="2071100" cy="345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193378"/>
                </a:solidFill>
                <a:latin typeface="Montserrat Bold"/>
              </a:rPr>
              <a:t>Scalability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39114" y="5704499"/>
            <a:ext cx="26873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93378"/>
                </a:solidFill>
                <a:latin typeface="Montserrat Bold"/>
              </a:rPr>
              <a:t>Early diagnoses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37755" y="1362733"/>
            <a:ext cx="1002011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What is Failure To Thrive?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74731" y="3374346"/>
            <a:ext cx="14423990" cy="189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407" lvl="1" indent="-294704" algn="l">
              <a:lnSpc>
                <a:spcPts val="3821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Montserrat Bold"/>
              </a:rPr>
              <a:t>FTT (Failure to Thrive) is a medical term used to describe inadequate weight gain or inadequate weight loss in children or infants, indicating inadequate growth and development.</a:t>
            </a:r>
          </a:p>
          <a:p>
            <a:pPr marL="589407" lvl="1" indent="-294704" algn="l">
              <a:lnSpc>
                <a:spcPts val="3821"/>
              </a:lnSpc>
              <a:spcBef>
                <a:spcPct val="0"/>
              </a:spcBef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Montserrat Bold"/>
              </a:rPr>
              <a:t>FTT can be diagnose among all different ages of children.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3713" y="1683881"/>
            <a:ext cx="7574419" cy="757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179402" y="4686384"/>
            <a:ext cx="13659093" cy="136590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03713" y="1917964"/>
            <a:ext cx="7340287" cy="73402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18627" y="1917964"/>
            <a:ext cx="6872000" cy="687197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290" r="-1329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7076036" y="787320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45436" y="9022695"/>
            <a:ext cx="441097" cy="449525"/>
          </a:xfrm>
          <a:custGeom>
            <a:avLst/>
            <a:gdLst/>
            <a:ahLst/>
            <a:cxnLst/>
            <a:rect l="l" t="t" r="r" b="b"/>
            <a:pathLst>
              <a:path w="441097" h="449525">
                <a:moveTo>
                  <a:pt x="0" y="0"/>
                </a:moveTo>
                <a:lnTo>
                  <a:pt x="441097" y="0"/>
                </a:lnTo>
                <a:lnTo>
                  <a:pt x="441097" y="449525"/>
                </a:lnTo>
                <a:lnTo>
                  <a:pt x="0" y="44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04241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flipV="1">
            <a:off x="1623242" y="4574698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4"/>
                </a:moveTo>
                <a:lnTo>
                  <a:pt x="595385" y="758014"/>
                </a:lnTo>
                <a:lnTo>
                  <a:pt x="595385" y="0"/>
                </a:lnTo>
                <a:lnTo>
                  <a:pt x="0" y="0"/>
                </a:lnTo>
                <a:lnTo>
                  <a:pt x="0" y="75801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9090628" y="2003689"/>
            <a:ext cx="7244717" cy="272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6999">
                <a:solidFill>
                  <a:srgbClr val="193378"/>
                </a:solidFill>
                <a:latin typeface="Montserrat Classic Bold"/>
              </a:rPr>
              <a:t>Simulation</a:t>
            </a:r>
          </a:p>
          <a:p>
            <a:pPr algn="l">
              <a:lnSpc>
                <a:spcPts val="7419"/>
              </a:lnSpc>
            </a:pPr>
            <a:endParaRPr lang="en-US" sz="6999">
              <a:solidFill>
                <a:srgbClr val="193378"/>
              </a:solidFill>
              <a:latin typeface="Montserrat Classic Bold"/>
            </a:endParaRPr>
          </a:p>
          <a:p>
            <a:pPr algn="ctr">
              <a:lnSpc>
                <a:spcPts val="6571"/>
              </a:lnSpc>
            </a:pPr>
            <a:r>
              <a:rPr lang="en-US" sz="6199">
                <a:solidFill>
                  <a:srgbClr val="193378"/>
                </a:solidFill>
                <a:latin typeface="Montserrat Classic Bold"/>
              </a:rPr>
              <a:t>FTTell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5003" y="2203510"/>
            <a:ext cx="15972767" cy="7054790"/>
          </a:xfrm>
          <a:custGeom>
            <a:avLst/>
            <a:gdLst/>
            <a:ahLst/>
            <a:cxnLst/>
            <a:rect l="l" t="t" r="r" b="b"/>
            <a:pathLst>
              <a:path w="15972767" h="7054790">
                <a:moveTo>
                  <a:pt x="0" y="0"/>
                </a:moveTo>
                <a:lnTo>
                  <a:pt x="15972768" y="0"/>
                </a:lnTo>
                <a:lnTo>
                  <a:pt x="15972768" y="7054790"/>
                </a:lnTo>
                <a:lnTo>
                  <a:pt x="0" y="7054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Simulation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Simulation</a:t>
            </a:r>
          </a:p>
        </p:txBody>
      </p:sp>
      <p:pic>
        <p:nvPicPr>
          <p:cNvPr id="11" name="Picture 10" descr="https://cdn.discordapp.com/attachments/1213804286782480387/1243445463470968903/image.png?ex=66518054&amp;is=66502ed4&amp;hm=e2872c691f7df4cdc03269881f0fddfa280be670a98c446e364bc5a349c06968&amp;">
            <a:extLst>
              <a:ext uri="{FF2B5EF4-FFF2-40B4-BE49-F238E27FC236}">
                <a16:creationId xmlns:a16="http://schemas.microsoft.com/office/drawing/2014/main" id="{27F67E46-7EFB-4FA2-BD8D-0370DEA09C5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35" y="2289992"/>
            <a:ext cx="14076635" cy="6770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Simulation</a:t>
            </a:r>
          </a:p>
        </p:txBody>
      </p:sp>
      <p:pic>
        <p:nvPicPr>
          <p:cNvPr id="12" name="Picture 11" descr="https://cdn.discordapp.com/attachments/1213804286782480387/1243449429084737557/image.png?ex=66518406&amp;is=66503286&amp;hm=c73feaf3d7b82ce26f37ad6cccf64c7cb35fb091354d0a6265169e89f3344dc5&amp;">
            <a:extLst>
              <a:ext uri="{FF2B5EF4-FFF2-40B4-BE49-F238E27FC236}">
                <a16:creationId xmlns:a16="http://schemas.microsoft.com/office/drawing/2014/main" id="{CB8B46E8-3993-4BDF-9803-8662D4235D1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547" y="2163720"/>
            <a:ext cx="13548676" cy="6379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855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2684222"/>
            <a:ext cx="16519336" cy="6607734"/>
          </a:xfrm>
          <a:custGeom>
            <a:avLst/>
            <a:gdLst/>
            <a:ahLst/>
            <a:cxnLst/>
            <a:rect l="l" t="t" r="r" b="b"/>
            <a:pathLst>
              <a:path w="16519336" h="6607734">
                <a:moveTo>
                  <a:pt x="0" y="0"/>
                </a:moveTo>
                <a:lnTo>
                  <a:pt x="16519336" y="0"/>
                </a:lnTo>
                <a:lnTo>
                  <a:pt x="16519336" y="6607734"/>
                </a:lnTo>
                <a:lnTo>
                  <a:pt x="0" y="6607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Simulation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6533" y="2139640"/>
            <a:ext cx="16127739" cy="7071433"/>
          </a:xfrm>
          <a:custGeom>
            <a:avLst/>
            <a:gdLst/>
            <a:ahLst/>
            <a:cxnLst/>
            <a:rect l="l" t="t" r="r" b="b"/>
            <a:pathLst>
              <a:path w="16127739" h="7071433">
                <a:moveTo>
                  <a:pt x="0" y="0"/>
                </a:moveTo>
                <a:lnTo>
                  <a:pt x="16127738" y="0"/>
                </a:lnTo>
                <a:lnTo>
                  <a:pt x="16127738" y="7071433"/>
                </a:lnTo>
                <a:lnTo>
                  <a:pt x="0" y="7071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41" r="-22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Simulation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6533" y="2410039"/>
            <a:ext cx="16078716" cy="6710308"/>
          </a:xfrm>
          <a:custGeom>
            <a:avLst/>
            <a:gdLst/>
            <a:ahLst/>
            <a:cxnLst/>
            <a:rect l="l" t="t" r="r" b="b"/>
            <a:pathLst>
              <a:path w="16078716" h="6710308">
                <a:moveTo>
                  <a:pt x="0" y="0"/>
                </a:moveTo>
                <a:lnTo>
                  <a:pt x="16078716" y="0"/>
                </a:lnTo>
                <a:lnTo>
                  <a:pt x="16078716" y="6710308"/>
                </a:lnTo>
                <a:lnTo>
                  <a:pt x="0" y="6710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Simulation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9448" y="2942055"/>
            <a:ext cx="17529104" cy="5816015"/>
          </a:xfrm>
          <a:custGeom>
            <a:avLst/>
            <a:gdLst/>
            <a:ahLst/>
            <a:cxnLst/>
            <a:rect l="l" t="t" r="r" b="b"/>
            <a:pathLst>
              <a:path w="17529104" h="5816015">
                <a:moveTo>
                  <a:pt x="0" y="0"/>
                </a:moveTo>
                <a:lnTo>
                  <a:pt x="17529104" y="0"/>
                </a:lnTo>
                <a:lnTo>
                  <a:pt x="17529104" y="5816014"/>
                </a:lnTo>
                <a:lnTo>
                  <a:pt x="0" y="5816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Simulation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5583" y="2261277"/>
            <a:ext cx="16361097" cy="6828157"/>
          </a:xfrm>
          <a:custGeom>
            <a:avLst/>
            <a:gdLst/>
            <a:ahLst/>
            <a:cxnLst/>
            <a:rect l="l" t="t" r="r" b="b"/>
            <a:pathLst>
              <a:path w="16361097" h="6828157">
                <a:moveTo>
                  <a:pt x="0" y="0"/>
                </a:moveTo>
                <a:lnTo>
                  <a:pt x="16361097" y="0"/>
                </a:lnTo>
                <a:lnTo>
                  <a:pt x="16361097" y="6828158"/>
                </a:lnTo>
                <a:lnTo>
                  <a:pt x="0" y="6828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Simulation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4246" y="2495896"/>
            <a:ext cx="16857290" cy="6762404"/>
          </a:xfrm>
          <a:custGeom>
            <a:avLst/>
            <a:gdLst/>
            <a:ahLst/>
            <a:cxnLst/>
            <a:rect l="l" t="t" r="r" b="b"/>
            <a:pathLst>
              <a:path w="16857290" h="6762404">
                <a:moveTo>
                  <a:pt x="0" y="0"/>
                </a:moveTo>
                <a:lnTo>
                  <a:pt x="16857290" y="0"/>
                </a:lnTo>
                <a:lnTo>
                  <a:pt x="16857290" y="6762404"/>
                </a:lnTo>
                <a:lnTo>
                  <a:pt x="0" y="6762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Simulation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920004" y="4994219"/>
            <a:ext cx="14413073" cy="144130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88325" y="1860724"/>
            <a:ext cx="6555675" cy="6775101"/>
            <a:chOff x="0" y="0"/>
            <a:chExt cx="6362700" cy="6575666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3321" r="-332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953923" y="4509098"/>
            <a:ext cx="1268804" cy="12688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076036" y="7780213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567043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21485" y="6701590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0" y="0"/>
                </a:lnTo>
                <a:lnTo>
                  <a:pt x="414430" y="422349"/>
                </a:lnTo>
                <a:lnTo>
                  <a:pt x="0" y="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259300" y="-670628"/>
            <a:ext cx="1706112" cy="170611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201900" y="102870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334609" y="4841457"/>
            <a:ext cx="507431" cy="604085"/>
          </a:xfrm>
          <a:custGeom>
            <a:avLst/>
            <a:gdLst/>
            <a:ahLst/>
            <a:cxnLst/>
            <a:rect l="l" t="t" r="r" b="b"/>
            <a:pathLst>
              <a:path w="507431" h="604085">
                <a:moveTo>
                  <a:pt x="0" y="0"/>
                </a:moveTo>
                <a:lnTo>
                  <a:pt x="507431" y="0"/>
                </a:lnTo>
                <a:lnTo>
                  <a:pt x="507431" y="604086"/>
                </a:lnTo>
                <a:lnTo>
                  <a:pt x="0" y="604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069910" y="2895600"/>
            <a:ext cx="7615806" cy="463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• The FTT diagnosis process is lengthy and may lead to various medical complications for the patient due to delayed identification and treatment.</a:t>
            </a:r>
          </a:p>
          <a:p>
            <a:pPr algn="l">
              <a:lnSpc>
                <a:spcPts val="3749"/>
              </a:lnSpc>
            </a:pPr>
            <a:endParaRPr lang="en-US" sz="2499">
              <a:solidFill>
                <a:srgbClr val="000000"/>
              </a:solidFill>
              <a:latin typeface="Montserrat Bold"/>
            </a:endParaRP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. Despite standardized quantitative definitions, FTT can be overlooked or misdiagnosed.</a:t>
            </a:r>
          </a:p>
          <a:p>
            <a:pPr algn="l">
              <a:lnSpc>
                <a:spcPts val="3749"/>
              </a:lnSpc>
            </a:pPr>
            <a:endParaRPr lang="en-US" sz="2499">
              <a:solidFill>
                <a:srgbClr val="000000"/>
              </a:solidFill>
              <a:latin typeface="Montserrat Bold"/>
            </a:endParaRPr>
          </a:p>
          <a:p>
            <a:pPr algn="l">
              <a:lnSpc>
                <a:spcPts val="3749"/>
              </a:lnSpc>
            </a:pPr>
            <a:endParaRPr lang="en-US" sz="2499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69910" y="1399273"/>
            <a:ext cx="513199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Problem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2504518"/>
            <a:ext cx="16692836" cy="6464856"/>
          </a:xfrm>
          <a:custGeom>
            <a:avLst/>
            <a:gdLst/>
            <a:ahLst/>
            <a:cxnLst/>
            <a:rect l="l" t="t" r="r" b="b"/>
            <a:pathLst>
              <a:path w="16692836" h="6464856">
                <a:moveTo>
                  <a:pt x="0" y="0"/>
                </a:moveTo>
                <a:lnTo>
                  <a:pt x="16692836" y="0"/>
                </a:lnTo>
                <a:lnTo>
                  <a:pt x="16692836" y="6464856"/>
                </a:lnTo>
                <a:lnTo>
                  <a:pt x="0" y="6464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Simulation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29950" y="2040796"/>
            <a:ext cx="6729700" cy="7795028"/>
          </a:xfrm>
          <a:custGeom>
            <a:avLst/>
            <a:gdLst/>
            <a:ahLst/>
            <a:cxnLst/>
            <a:rect l="l" t="t" r="r" b="b"/>
            <a:pathLst>
              <a:path w="6729700" h="7795028">
                <a:moveTo>
                  <a:pt x="0" y="0"/>
                </a:moveTo>
                <a:lnTo>
                  <a:pt x="6729700" y="0"/>
                </a:lnTo>
                <a:lnTo>
                  <a:pt x="6729700" y="7795029"/>
                </a:lnTo>
                <a:lnTo>
                  <a:pt x="0" y="77950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29" b="-82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Testing Plan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14113" y="1908107"/>
            <a:ext cx="5520113" cy="7853045"/>
          </a:xfrm>
          <a:custGeom>
            <a:avLst/>
            <a:gdLst/>
            <a:ahLst/>
            <a:cxnLst/>
            <a:rect l="l" t="t" r="r" b="b"/>
            <a:pathLst>
              <a:path w="5520113" h="7853045">
                <a:moveTo>
                  <a:pt x="0" y="0"/>
                </a:moveTo>
                <a:lnTo>
                  <a:pt x="5520114" y="0"/>
                </a:lnTo>
                <a:lnTo>
                  <a:pt x="5520114" y="7853045"/>
                </a:lnTo>
                <a:lnTo>
                  <a:pt x="0" y="7853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4" b="-18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Testing Plan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151388" y="1892252"/>
            <a:ext cx="25067935" cy="2506793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97264" y="-1504505"/>
            <a:ext cx="10762805" cy="107628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85519" y="-1469847"/>
            <a:ext cx="10902481" cy="1090243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538" r="-1653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-1875370" y="8916925"/>
            <a:ext cx="3245396" cy="324539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45436" y="4885642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44000" y="8916925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23766" y="3321750"/>
            <a:ext cx="5086694" cy="32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11994">
                <a:solidFill>
                  <a:srgbClr val="FFFFFF"/>
                </a:solidFill>
                <a:latin typeface="Montserrat Classic Bold"/>
              </a:rPr>
              <a:t>Thank</a:t>
            </a:r>
          </a:p>
          <a:p>
            <a:pPr algn="l">
              <a:lnSpc>
                <a:spcPts val="12714"/>
              </a:lnSpc>
            </a:pPr>
            <a:r>
              <a:rPr lang="en-US" sz="11994">
                <a:solidFill>
                  <a:srgbClr val="FFFFFF"/>
                </a:solidFill>
                <a:latin typeface="Montserrat Classic Bold"/>
              </a:rPr>
              <a:t>You.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23766" y="6866077"/>
            <a:ext cx="6773498" cy="62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4500">
                <a:solidFill>
                  <a:srgbClr val="FFFFFF"/>
                </a:solidFill>
                <a:latin typeface="Montserrat Classic"/>
              </a:rPr>
              <a:t>For Your Attention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158664" y="1559439"/>
            <a:ext cx="765999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Existing Solutions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9761" y="3218937"/>
            <a:ext cx="8224239" cy="23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3000">
                <a:solidFill>
                  <a:srgbClr val="193378"/>
                </a:solidFill>
                <a:latin typeface="Montserrat Classic Bold"/>
              </a:rPr>
              <a:t>Most used methods</a:t>
            </a:r>
          </a:p>
          <a:p>
            <a:pPr algn="ctr">
              <a:lnSpc>
                <a:spcPts val="3027"/>
              </a:lnSpc>
            </a:pPr>
            <a:endParaRPr lang="en-US" sz="3000">
              <a:solidFill>
                <a:srgbClr val="193378"/>
              </a:solidFill>
              <a:latin typeface="Montserrat Classic Bold"/>
            </a:endParaRPr>
          </a:p>
          <a:p>
            <a:pPr algn="just">
              <a:lnSpc>
                <a:spcPts val="3027"/>
              </a:lnSpc>
            </a:pPr>
            <a:r>
              <a:rPr lang="en-US" sz="2727">
                <a:solidFill>
                  <a:srgbClr val="000000"/>
                </a:solidFill>
                <a:latin typeface="Montserrat Classic Bold"/>
              </a:rPr>
              <a:t>•Growth Monitoring.</a:t>
            </a:r>
          </a:p>
          <a:p>
            <a:pPr algn="just">
              <a:lnSpc>
                <a:spcPts val="3027"/>
              </a:lnSpc>
            </a:pPr>
            <a:r>
              <a:rPr lang="en-US" sz="2727">
                <a:solidFill>
                  <a:srgbClr val="000000"/>
                </a:solidFill>
                <a:latin typeface="Montserrat Classic Bold"/>
              </a:rPr>
              <a:t>•Medical History and Physical Examination.</a:t>
            </a:r>
          </a:p>
          <a:p>
            <a:pPr algn="just">
              <a:lnSpc>
                <a:spcPts val="3027"/>
              </a:lnSpc>
            </a:pPr>
            <a:r>
              <a:rPr lang="en-US" sz="2727">
                <a:solidFill>
                  <a:srgbClr val="000000"/>
                </a:solidFill>
                <a:latin typeface="Montserrat Classic Bold"/>
              </a:rPr>
              <a:t>•Nutritional Assessment.</a:t>
            </a:r>
          </a:p>
          <a:p>
            <a:pPr algn="just">
              <a:lnSpc>
                <a:spcPts val="3027"/>
              </a:lnSpc>
            </a:pPr>
            <a:r>
              <a:rPr lang="en-US" sz="2727">
                <a:solidFill>
                  <a:srgbClr val="000000"/>
                </a:solidFill>
                <a:latin typeface="Montserrat Classic Bold"/>
              </a:rPr>
              <a:t>•Psychosocial Evaluation.</a:t>
            </a:r>
          </a:p>
          <a:p>
            <a:pPr algn="just">
              <a:lnSpc>
                <a:spcPts val="121"/>
              </a:lnSpc>
              <a:spcBef>
                <a:spcPct val="0"/>
              </a:spcBef>
            </a:pPr>
            <a:endParaRPr lang="en-US" sz="2727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80825" y="3218937"/>
            <a:ext cx="8322424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3000">
                <a:solidFill>
                  <a:srgbClr val="193378"/>
                </a:solidFill>
                <a:latin typeface="Montserrat Classic Bold"/>
              </a:rPr>
              <a:t>Rourke Baby Record (RBR) </a:t>
            </a:r>
          </a:p>
          <a:p>
            <a:pPr algn="ctr">
              <a:lnSpc>
                <a:spcPts val="2220"/>
              </a:lnSpc>
            </a:pPr>
            <a:endParaRPr lang="en-US" sz="3000">
              <a:solidFill>
                <a:srgbClr val="193378"/>
              </a:solidFill>
              <a:latin typeface="Montserrat Classic Bold"/>
            </a:endParaRPr>
          </a:p>
          <a:p>
            <a:pPr algn="ctr">
              <a:lnSpc>
                <a:spcPts val="2220"/>
              </a:lnSpc>
            </a:pPr>
            <a:endParaRPr lang="en-US" sz="3000">
              <a:solidFill>
                <a:srgbClr val="193378"/>
              </a:solidFill>
              <a:latin typeface="Montserrat Classic Bold"/>
            </a:endParaRPr>
          </a:p>
          <a:p>
            <a:pPr algn="l">
              <a:lnSpc>
                <a:spcPts val="3030"/>
              </a:lnSpc>
            </a:pPr>
            <a:r>
              <a:rPr lang="en-US" sz="2729">
                <a:solidFill>
                  <a:srgbClr val="000000"/>
                </a:solidFill>
                <a:latin typeface="Montserrat Classic Bold"/>
              </a:rPr>
              <a:t>•Developed in Canada is a comprehensive tool for growth monitoring but is not used for diagnosing FTT.</a:t>
            </a:r>
          </a:p>
          <a:p>
            <a:pPr algn="ctr">
              <a:lnSpc>
                <a:spcPts val="2220"/>
              </a:lnSpc>
            </a:pPr>
            <a:endParaRPr lang="en-US" sz="2729">
              <a:solidFill>
                <a:srgbClr val="000000"/>
              </a:solidFill>
              <a:latin typeface="Montserrat Classic Bold"/>
            </a:endParaRPr>
          </a:p>
          <a:p>
            <a:pPr algn="ctr">
              <a:lnSpc>
                <a:spcPts val="2220"/>
              </a:lnSpc>
              <a:spcBef>
                <a:spcPct val="0"/>
              </a:spcBef>
            </a:pPr>
            <a:endParaRPr lang="en-US" sz="2729">
              <a:solidFill>
                <a:srgbClr val="000000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3713" y="1683881"/>
            <a:ext cx="7574419" cy="757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179402" y="4686384"/>
            <a:ext cx="13659093" cy="136590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03713" y="1917964"/>
            <a:ext cx="7340287" cy="73402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37856" y="2152121"/>
            <a:ext cx="6872000" cy="687197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594" r="-4594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7076036" y="787320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45436" y="9022695"/>
            <a:ext cx="441097" cy="449525"/>
          </a:xfrm>
          <a:custGeom>
            <a:avLst/>
            <a:gdLst/>
            <a:ahLst/>
            <a:cxnLst/>
            <a:rect l="l" t="t" r="r" b="b"/>
            <a:pathLst>
              <a:path w="441097" h="449525">
                <a:moveTo>
                  <a:pt x="0" y="0"/>
                </a:moveTo>
                <a:lnTo>
                  <a:pt x="441097" y="0"/>
                </a:lnTo>
                <a:lnTo>
                  <a:pt x="441097" y="449525"/>
                </a:lnTo>
                <a:lnTo>
                  <a:pt x="0" y="44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04241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flipV="1">
            <a:off x="1623242" y="4574698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4"/>
                </a:moveTo>
                <a:lnTo>
                  <a:pt x="595385" y="758014"/>
                </a:lnTo>
                <a:lnTo>
                  <a:pt x="595385" y="0"/>
                </a:lnTo>
                <a:lnTo>
                  <a:pt x="0" y="0"/>
                </a:lnTo>
                <a:lnTo>
                  <a:pt x="0" y="75801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9648601" y="2481951"/>
            <a:ext cx="7425488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>
                <a:solidFill>
                  <a:srgbClr val="193378"/>
                </a:solidFill>
                <a:latin typeface="Montserrat Classic Bold"/>
              </a:rPr>
              <a:t>The Research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158664" y="1559439"/>
            <a:ext cx="765999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Research-FTT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18675" y="3514212"/>
            <a:ext cx="15280045" cy="341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27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Diagnosis of FTT requires consideration beyond weight and height (BMI calculation), including genetics and environment.</a:t>
            </a:r>
          </a:p>
          <a:p>
            <a:pPr algn="just">
              <a:lnSpc>
                <a:spcPts val="2774"/>
              </a:lnSpc>
            </a:pPr>
            <a:endParaRPr lang="en-US" sz="2499">
              <a:solidFill>
                <a:srgbClr val="000000"/>
              </a:solidFill>
              <a:latin typeface="Montserrat Classic Bold"/>
            </a:endParaRPr>
          </a:p>
          <a:p>
            <a:pPr marL="539749" lvl="1" indent="-269875" algn="just">
              <a:lnSpc>
                <a:spcPts val="27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Facial recognition reveals psychosocial condition, offering insights into the child's environment.</a:t>
            </a:r>
          </a:p>
          <a:p>
            <a:pPr algn="just">
              <a:lnSpc>
                <a:spcPts val="2774"/>
              </a:lnSpc>
            </a:pPr>
            <a:endParaRPr lang="en-US" sz="2499">
              <a:solidFill>
                <a:srgbClr val="000000"/>
              </a:solidFill>
              <a:latin typeface="Montserrat Classic Bold"/>
            </a:endParaRPr>
          </a:p>
          <a:p>
            <a:pPr marL="539749" lvl="1" indent="-269875" algn="just">
              <a:lnSpc>
                <a:spcPts val="27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Additional assessments: Head circumference (HC), allergic (type 3), genetic factors (parents' weight and height) are essential for comprehensive evaluation.</a:t>
            </a:r>
          </a:p>
          <a:p>
            <a:pPr algn="ctr">
              <a:lnSpc>
                <a:spcPts val="2669"/>
              </a:lnSpc>
            </a:pPr>
            <a:endParaRPr lang="en-US" sz="2499">
              <a:solidFill>
                <a:srgbClr val="000000"/>
              </a:solidFill>
              <a:latin typeface="Montserrat Classic Bold"/>
            </a:endParaRPr>
          </a:p>
          <a:p>
            <a:pPr algn="ctr">
              <a:lnSpc>
                <a:spcPts val="266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158664" y="1559439"/>
            <a:ext cx="765999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Research-CV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1733" y="2693747"/>
            <a:ext cx="14417009" cy="447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9"/>
              </a:lnSpc>
            </a:pPr>
            <a:endParaRPr/>
          </a:p>
          <a:p>
            <a:pPr algn="just">
              <a:lnSpc>
                <a:spcPts val="2739"/>
              </a:lnSpc>
            </a:pPr>
            <a:r>
              <a:rPr lang="en-US" sz="2468">
                <a:solidFill>
                  <a:srgbClr val="000000"/>
                </a:solidFill>
                <a:latin typeface="Montserrat Classic Bold"/>
              </a:rPr>
              <a:t>Using Computer Vision for FTT Diagnosis in Children:</a:t>
            </a:r>
          </a:p>
          <a:p>
            <a:pPr algn="just">
              <a:lnSpc>
                <a:spcPts val="2739"/>
              </a:lnSpc>
            </a:pPr>
            <a:endParaRPr lang="en-US" sz="2468">
              <a:solidFill>
                <a:srgbClr val="000000"/>
              </a:solidFill>
              <a:latin typeface="Montserrat Classic Bold"/>
            </a:endParaRPr>
          </a:p>
          <a:p>
            <a:pPr marL="532877" lvl="1" indent="-266439" algn="just">
              <a:lnSpc>
                <a:spcPts val="2739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Montserrat Classic Bold"/>
              </a:rPr>
              <a:t>Computer vision analyzes facial expressions to detect emotional cues in children diagnosed with Failure to Thrive (FTT).</a:t>
            </a:r>
          </a:p>
          <a:p>
            <a:pPr algn="just">
              <a:lnSpc>
                <a:spcPts val="2739"/>
              </a:lnSpc>
            </a:pPr>
            <a:endParaRPr lang="en-US" sz="2468">
              <a:solidFill>
                <a:srgbClr val="000000"/>
              </a:solidFill>
              <a:latin typeface="Montserrat Classic Bold"/>
            </a:endParaRPr>
          </a:p>
          <a:p>
            <a:pPr marL="532877" lvl="1" indent="-266439" algn="just">
              <a:lnSpc>
                <a:spcPts val="2739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Montserrat Classic Bold"/>
              </a:rPr>
              <a:t>By recognizing signs of emotional distress or discomfort, FER technology aids in early diagnosis of FTT, enabling timely intervention and treatment.</a:t>
            </a:r>
          </a:p>
          <a:p>
            <a:pPr algn="just">
              <a:lnSpc>
                <a:spcPts val="2739"/>
              </a:lnSpc>
            </a:pPr>
            <a:endParaRPr lang="en-US" sz="2468">
              <a:solidFill>
                <a:srgbClr val="000000"/>
              </a:solidFill>
              <a:latin typeface="Montserrat Classic Bold"/>
            </a:endParaRPr>
          </a:p>
          <a:p>
            <a:pPr marL="532877" lvl="1" indent="-266439" algn="just">
              <a:lnSpc>
                <a:spcPts val="2739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Montserrat Classic Bold"/>
              </a:rPr>
              <a:t>FER provides an objective method for assessing emotional well-being, complementing traditional diagnostic approaches and improving patient care.</a:t>
            </a:r>
          </a:p>
          <a:p>
            <a:pPr algn="ctr">
              <a:lnSpc>
                <a:spcPts val="2745"/>
              </a:lnSpc>
            </a:pPr>
            <a:endParaRPr lang="en-US" sz="2468">
              <a:solidFill>
                <a:srgbClr val="000000"/>
              </a:solidFill>
              <a:latin typeface="Montserrat Classic Bold"/>
            </a:endParaRPr>
          </a:p>
          <a:p>
            <a:pPr algn="ctr">
              <a:lnSpc>
                <a:spcPts val="2745"/>
              </a:lnSpc>
              <a:spcBef>
                <a:spcPct val="0"/>
              </a:spcBef>
            </a:pPr>
            <a:endParaRPr lang="en-US" sz="2468">
              <a:solidFill>
                <a:srgbClr val="000000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158664" y="1559439"/>
            <a:ext cx="765999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Research-AI</a:t>
            </a:r>
          </a:p>
        </p:txBody>
      </p:sp>
      <p:pic>
        <p:nvPicPr>
          <p:cNvPr id="1026" name="Picture 2" descr="Google Ai Gemini Logo PNG vector in SVG ...">
            <a:extLst>
              <a:ext uri="{FF2B5EF4-FFF2-40B4-BE49-F238E27FC236}">
                <a16:creationId xmlns:a16="http://schemas.microsoft.com/office/drawing/2014/main" id="{4DA74CFE-3CEB-46C3-A371-E55EF4EEF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526" y="3142737"/>
            <a:ext cx="5126989" cy="384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tGPT Icon Logo">
            <a:extLst>
              <a:ext uri="{FF2B5EF4-FFF2-40B4-BE49-F238E27FC236}">
                <a16:creationId xmlns:a16="http://schemas.microsoft.com/office/drawing/2014/main" id="{1D20EA1A-FD0A-4EBB-B294-2F1ECBF6A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96" y="4223114"/>
            <a:ext cx="7237798" cy="211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3713" y="1683881"/>
            <a:ext cx="7574419" cy="757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179402" y="4686384"/>
            <a:ext cx="13659093" cy="136590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03713" y="1917964"/>
            <a:ext cx="7340287" cy="73402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18627" y="1917964"/>
            <a:ext cx="6872000" cy="687197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829" r="-3829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7076036" y="787320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45436" y="9022695"/>
            <a:ext cx="441097" cy="449525"/>
          </a:xfrm>
          <a:custGeom>
            <a:avLst/>
            <a:gdLst/>
            <a:ahLst/>
            <a:cxnLst/>
            <a:rect l="l" t="t" r="r" b="b"/>
            <a:pathLst>
              <a:path w="441097" h="449525">
                <a:moveTo>
                  <a:pt x="0" y="0"/>
                </a:moveTo>
                <a:lnTo>
                  <a:pt x="441097" y="0"/>
                </a:lnTo>
                <a:lnTo>
                  <a:pt x="441097" y="449525"/>
                </a:lnTo>
                <a:lnTo>
                  <a:pt x="0" y="44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04241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flipV="1">
            <a:off x="1623242" y="4574698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4"/>
                </a:moveTo>
                <a:lnTo>
                  <a:pt x="595385" y="758014"/>
                </a:lnTo>
                <a:lnTo>
                  <a:pt x="595385" y="0"/>
                </a:lnTo>
                <a:lnTo>
                  <a:pt x="0" y="0"/>
                </a:lnTo>
                <a:lnTo>
                  <a:pt x="0" y="75801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9090628" y="2003689"/>
            <a:ext cx="7244717" cy="272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6999">
                <a:solidFill>
                  <a:srgbClr val="193378"/>
                </a:solidFill>
                <a:latin typeface="Montserrat Classic Bold"/>
              </a:rPr>
              <a:t>Our Solution</a:t>
            </a:r>
          </a:p>
          <a:p>
            <a:pPr algn="l">
              <a:lnSpc>
                <a:spcPts val="7419"/>
              </a:lnSpc>
            </a:pPr>
            <a:endParaRPr lang="en-US" sz="6999">
              <a:solidFill>
                <a:srgbClr val="193378"/>
              </a:solidFill>
              <a:latin typeface="Montserrat Classic Bold"/>
            </a:endParaRPr>
          </a:p>
          <a:p>
            <a:pPr algn="ctr">
              <a:lnSpc>
                <a:spcPts val="6571"/>
              </a:lnSpc>
            </a:pPr>
            <a:r>
              <a:rPr lang="en-US" sz="6199">
                <a:solidFill>
                  <a:srgbClr val="193378"/>
                </a:solidFill>
                <a:latin typeface="Montserrat Classic Bold"/>
              </a:rPr>
              <a:t>FTTell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397</Words>
  <Application>Microsoft Office PowerPoint</Application>
  <PresentationFormat>Custom</PresentationFormat>
  <Paragraphs>82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Montserrat Classic</vt:lpstr>
      <vt:lpstr>Calibri</vt:lpstr>
      <vt:lpstr>Arial</vt:lpstr>
      <vt:lpstr>Montserrat Bold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Modern Medical Healthcare Presentation</dc:title>
  <cp:lastModifiedBy>ThinkPad</cp:lastModifiedBy>
  <cp:revision>5</cp:revision>
  <dcterms:created xsi:type="dcterms:W3CDTF">2006-08-16T00:00:00Z</dcterms:created>
  <dcterms:modified xsi:type="dcterms:W3CDTF">2024-05-24T07:01:16Z</dcterms:modified>
  <dc:identifier>DAGDoj3eIZg</dc:identifier>
</cp:coreProperties>
</file>